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5145088" cy="9144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004">
          <p15:clr>
            <a:srgbClr val="A4A3A4"/>
          </p15:clr>
        </p15:guide>
        <p15:guide id="2" orient="horz" pos="431">
          <p15:clr>
            <a:srgbClr val="A4A3A4"/>
          </p15:clr>
        </p15:guide>
        <p15:guide id="3" orient="horz" pos="5307">
          <p15:clr>
            <a:srgbClr val="A4A3A4"/>
          </p15:clr>
        </p15:guide>
        <p15:guide id="4" pos="237">
          <p15:clr>
            <a:srgbClr val="A4A3A4"/>
          </p15:clr>
        </p15:guide>
        <p15:guide id="5" orient="horz" pos="2880">
          <p15:clr>
            <a:srgbClr val="A4A3A4"/>
          </p15:clr>
        </p15:guide>
        <p15:guide id="6" pos="16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5"/>
  </p:normalViewPr>
  <p:slideViewPr>
    <p:cSldViewPr snapToGrid="0">
      <p:cViewPr varScale="1">
        <p:scale>
          <a:sx n="87" d="100"/>
          <a:sy n="87" d="100"/>
        </p:scale>
        <p:origin x="3592" y="192"/>
      </p:cViewPr>
      <p:guideLst>
        <p:guide pos="3004"/>
        <p:guide orient="horz" pos="431"/>
        <p:guide orient="horz" pos="5307"/>
        <p:guide pos="237"/>
        <p:guide orient="horz" pos="2880"/>
        <p:guide pos="16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5" name="Google Shape;14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5" name="Google Shape;265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6" name="Google Shape;276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2" name="Google Shape;292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Google Shape;32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Calibri"/>
              <a:buNone/>
            </a:pPr>
            <a:fld id="{00000000-1234-1234-1234-123412341234}" type="slidenum">
              <a:rPr lang="en-US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67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3473154" y="8367412"/>
            <a:ext cx="21415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7255" y="122766"/>
            <a:ext cx="4630579" cy="2010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Calibri"/>
              <a:buNone/>
              <a:defRPr sz="29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7255" y="2133600"/>
            <a:ext cx="4630579" cy="7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–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»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4045" algn="l" rtl="0">
              <a:lnSpc>
                <a:spcPct val="100000"/>
              </a:lnSpc>
              <a:spcBef>
                <a:spcPts val="468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473154" y="8367412"/>
            <a:ext cx="21415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EA6AEC-8E37-2FD3-55D6-916B5A6B0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8188" r="10942" b="8188"/>
          <a:stretch>
            <a:fillRect/>
          </a:stretch>
        </p:blipFill>
        <p:spPr>
          <a:xfrm>
            <a:off x="1" y="0"/>
            <a:ext cx="5145087" cy="9144000"/>
          </a:xfrm>
          <a:prstGeom prst="rect">
            <a:avLst/>
          </a:prstGeom>
        </p:spPr>
      </p:pic>
      <p:sp>
        <p:nvSpPr>
          <p:cNvPr id="16" name="Google Shape;16;p3"/>
          <p:cNvSpPr txBox="1"/>
          <p:nvPr/>
        </p:nvSpPr>
        <p:spPr>
          <a:xfrm>
            <a:off x="377032" y="1266103"/>
            <a:ext cx="4392612" cy="127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8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Detox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8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Detox Plus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17" name="Google Shape;17;p3"/>
          <p:cNvSpPr txBox="1"/>
          <p:nvPr/>
        </p:nvSpPr>
        <p:spPr>
          <a:xfrm>
            <a:off x="937562" y="2544709"/>
            <a:ext cx="3269964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chemeClr val="lt1"/>
              </a:buClr>
              <a:buSzPts val="2100"/>
            </a:pPr>
            <a:r>
              <a:rPr lang="it-IT" sz="2100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Per la rimozione delle tossine dall’organismo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2468" y="711593"/>
            <a:ext cx="1161739" cy="204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2"/>
          <p:cNvPicPr preferRelativeResize="0"/>
          <p:nvPr/>
        </p:nvPicPr>
        <p:blipFill rotWithShape="1">
          <a:blip r:embed="rId3">
            <a:alphaModFix/>
          </a:blip>
          <a:srcRect l="22411" t="28951" r="7450" b="4382"/>
          <a:stretch/>
        </p:blipFill>
        <p:spPr>
          <a:xfrm>
            <a:off x="0" y="0"/>
            <a:ext cx="5145088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2"/>
          <p:cNvSpPr/>
          <p:nvPr/>
        </p:nvSpPr>
        <p:spPr>
          <a:xfrm>
            <a:off x="0" y="1"/>
            <a:ext cx="5145087" cy="5029199"/>
          </a:xfrm>
          <a:prstGeom prst="rect">
            <a:avLst/>
          </a:prstGeom>
          <a:gradFill>
            <a:gsLst>
              <a:gs pos="0">
                <a:srgbClr val="E9E5DB">
                  <a:alpha val="87843"/>
                </a:srgbClr>
              </a:gs>
              <a:gs pos="99000">
                <a:srgbClr val="E9E5DB">
                  <a:alpha val="0"/>
                </a:srgbClr>
              </a:gs>
              <a:gs pos="100000">
                <a:srgbClr val="E9E5DB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2"/>
          <p:cNvSpPr txBox="1"/>
          <p:nvPr/>
        </p:nvSpPr>
        <p:spPr>
          <a:xfrm>
            <a:off x="376239" y="2523921"/>
            <a:ext cx="4392612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Nel senso tradizionale, il detox richiede sforzo: restrizioni severe, digiuni o schemi complessi.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it-IT" sz="1600" u="none" strike="noStrike" cap="none" dirty="0">
              <a:solidFill>
                <a:schemeClr val="dk1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1600" u="none" strike="noStrike" cap="none" dirty="0" err="1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</a:t>
            </a:r>
            <a:r>
              <a:rPr lang="it-IT" sz="1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Detox e </a:t>
            </a:r>
            <a:r>
              <a:rPr lang="it-IT" sz="1600" u="none" strike="noStrike" cap="none" dirty="0" err="1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</a:t>
            </a:r>
            <a:r>
              <a:rPr lang="it-IT" sz="1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Detox Plus propongono un altro approccio: lieve, confortevole e naturale.</a:t>
            </a:r>
          </a:p>
        </p:txBody>
      </p:sp>
      <p:sp>
        <p:nvSpPr>
          <p:cNvPr id="111" name="Google Shape;111;p12"/>
          <p:cNvSpPr txBox="1"/>
          <p:nvPr/>
        </p:nvSpPr>
        <p:spPr>
          <a:xfrm>
            <a:off x="376239" y="684213"/>
            <a:ext cx="4392612" cy="177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it-IT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Quando depurarsi diventa un piacere, non una sfida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112" name="Google Shape;11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3"/>
          <p:cNvSpPr txBox="1"/>
          <p:nvPr/>
        </p:nvSpPr>
        <p:spPr>
          <a:xfrm>
            <a:off x="376239" y="1347266"/>
            <a:ext cx="43926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u="none" strike="noStrike" cap="none" dirty="0" err="1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Versione</a:t>
            </a:r>
            <a:r>
              <a:rPr lang="en-US" sz="17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base del </a:t>
            </a:r>
            <a:r>
              <a:rPr lang="en-US" sz="1700" u="none" strike="noStrike" cap="none" dirty="0" err="1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programma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119" name="Google Shape;119;p13"/>
          <p:cNvSpPr txBox="1"/>
          <p:nvPr/>
        </p:nvSpPr>
        <p:spPr>
          <a:xfrm>
            <a:off x="376239" y="684213"/>
            <a:ext cx="4392612" cy="66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Detox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120" name="Google Shape;12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3"/>
          <p:cNvSpPr txBox="1"/>
          <p:nvPr/>
        </p:nvSpPr>
        <p:spPr>
          <a:xfrm>
            <a:off x="376239" y="1872934"/>
            <a:ext cx="43926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4 prodotti per 30 giorni, a base di enzimi, fosfolipidi, vitamine e minerali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/>
          <p:nvPr/>
        </p:nvSpPr>
        <p:spPr>
          <a:xfrm>
            <a:off x="376239" y="1347266"/>
            <a:ext cx="43926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u="none" strike="noStrike" cap="none" dirty="0" err="1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Versione</a:t>
            </a:r>
            <a:r>
              <a:rPr lang="en-US" sz="17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</a:t>
            </a:r>
            <a:r>
              <a:rPr lang="en-US" sz="1700" u="none" strike="noStrike" cap="none" dirty="0" err="1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avanzata</a:t>
            </a:r>
            <a:r>
              <a:rPr lang="en-US" sz="17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del </a:t>
            </a:r>
            <a:r>
              <a:rPr lang="en-US" sz="1700" u="none" strike="noStrike" cap="none" dirty="0" err="1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programma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376239" y="684213"/>
            <a:ext cx="4392612" cy="663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Detox Plus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129" name="Google Shape;12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4"/>
          <p:cNvSpPr txBox="1"/>
          <p:nvPr/>
        </p:nvSpPr>
        <p:spPr>
          <a:xfrm>
            <a:off x="376239" y="1879514"/>
            <a:ext cx="43926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6 prodotti per 30 giorni, con enzimi, fosfolipidi, minerali, fitonutrienti e vitamine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/>
          <p:nvPr/>
        </p:nvSpPr>
        <p:spPr>
          <a:xfrm>
            <a:off x="382079" y="714371"/>
            <a:ext cx="4528548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u="none" strike="noStrike" cap="none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Assimilator</a:t>
            </a:r>
            <a:endParaRPr sz="3600" u="none" strike="noStrike" cap="none" dirty="0">
              <a:solidFill>
                <a:srgbClr val="000000"/>
              </a:solidFill>
              <a:latin typeface="Suisse Int'l Light" panose="020B0304000000000000" pitchFamily="34" charset="-78"/>
              <a:ea typeface="Calibri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382080" y="1623242"/>
            <a:ext cx="4458707" cy="121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Complesso di enzimi digestivi. Contiene enzimi capaci di scindere tutte le categorie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di nutrienti: proteine, grassi e carboidrati.</a:t>
            </a:r>
            <a:endParaRPr sz="1700" u="none" strike="noStrike" cap="none" dirty="0">
              <a:solidFill>
                <a:srgbClr val="000000"/>
              </a:solidFill>
              <a:latin typeface="Suisse Int'l Light" panose="020B0304000000000000" pitchFamily="34" charset="-78"/>
              <a:ea typeface="Calibri"/>
              <a:cs typeface="Suisse Int'l Light" panose="020B0304000000000000" pitchFamily="34" charset="-78"/>
              <a:sym typeface="Calibri"/>
            </a:endParaRPr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0742" y="708054"/>
            <a:ext cx="554446" cy="2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2417" y="764588"/>
            <a:ext cx="391083" cy="40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62809" y="709187"/>
            <a:ext cx="559396" cy="55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/>
          <p:nvPr/>
        </p:nvSpPr>
        <p:spPr>
          <a:xfrm>
            <a:off x="382080" y="714371"/>
            <a:ext cx="4526191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u="none" strike="noStrike" cap="none" dirty="0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Assimilator</a:t>
            </a:r>
            <a:endParaRPr sz="3600" u="none" strike="noStrike" cap="none" dirty="0">
              <a:solidFill>
                <a:srgbClr val="000000"/>
              </a:solidFill>
              <a:latin typeface="Suisse Int'l Light" panose="020B0304000000000000" pitchFamily="34" charset="-78"/>
              <a:ea typeface="Calibri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1096361" y="2231903"/>
            <a:ext cx="3723790" cy="48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u="none" strike="noStrike" cap="none" dirty="0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Aiuta a ridurre il meteorismo e la sensazione di pesantezza</a:t>
            </a:r>
            <a:endParaRPr sz="1300" u="none" strike="noStrike" cap="none" dirty="0">
              <a:solidFill>
                <a:srgbClr val="000000"/>
              </a:solidFill>
              <a:latin typeface="Suisse Int'l Light" panose="020B0304000000000000" pitchFamily="34" charset="-78"/>
              <a:ea typeface="Calibri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151" name="Google Shape;151;p16"/>
          <p:cNvSpPr/>
          <p:nvPr/>
        </p:nvSpPr>
        <p:spPr>
          <a:xfrm>
            <a:off x="1096361" y="1520703"/>
            <a:ext cx="3811910" cy="48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u="none" strike="noStrike" cap="none" dirty="0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Migliora la digestione e l’assorbimento, favorendo una più rapida eliminazione delle tossine</a:t>
            </a:r>
            <a:endParaRPr sz="1300" u="none" strike="noStrike" cap="none" dirty="0">
              <a:solidFill>
                <a:srgbClr val="000000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080" y="1481552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080" y="2176935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/>
          <p:nvPr/>
        </p:nvSpPr>
        <p:spPr>
          <a:xfrm>
            <a:off x="401127" y="237428"/>
            <a:ext cx="4423786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u="none" strike="noStrike" cap="none" dirty="0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Incluso nei pack </a:t>
            </a:r>
            <a:r>
              <a:rPr lang="it-IT" sz="1100" u="none" strike="noStrike" cap="none" dirty="0" err="1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</a:t>
            </a:r>
            <a:r>
              <a:rPr lang="it-IT" sz="1100" u="none" strike="noStrike" cap="none" dirty="0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Detox / Detox Plus</a:t>
            </a:r>
            <a:endParaRPr sz="1100" u="none" strike="noStrike" cap="none" dirty="0">
              <a:solidFill>
                <a:srgbClr val="000000"/>
              </a:solidFill>
              <a:latin typeface="Suisse Int'l Light" panose="020B0304000000000000" pitchFamily="34" charset="-78"/>
              <a:ea typeface="Calibri"/>
              <a:cs typeface="Suisse Int'l Light" panose="020B0304000000000000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7"/>
          <p:cNvSpPr/>
          <p:nvPr/>
        </p:nvSpPr>
        <p:spPr>
          <a:xfrm>
            <a:off x="382079" y="714372"/>
            <a:ext cx="4619024" cy="102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"/>
          <p:cNvSpPr/>
          <p:nvPr/>
        </p:nvSpPr>
        <p:spPr>
          <a:xfrm>
            <a:off x="382079" y="714374"/>
            <a:ext cx="4761880" cy="549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 Lecithin</a:t>
            </a:r>
            <a:endParaRPr sz="3600" dirty="0">
              <a:solidFill>
                <a:srgbClr val="FFFFFF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164" name="Google Shape;164;p17"/>
          <p:cNvSpPr/>
          <p:nvPr/>
        </p:nvSpPr>
        <p:spPr>
          <a:xfrm>
            <a:off x="410652" y="1623242"/>
            <a:ext cx="4552357" cy="200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La lecitina è alla base delle membrane di tutte le cellule del nostro organismo. Serve come materiale strutturale per il rinnovamento e la “riparazione” delle cellule danneggiate. Contribuisce al recupero della struttura dei tessuti epatici dopo esposizioni tossiche</a:t>
            </a:r>
            <a:r>
              <a:rPr lang="en-US" sz="17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.</a:t>
            </a:r>
            <a:endParaRPr sz="1700" dirty="0">
              <a:solidFill>
                <a:srgbClr val="FFFFFF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pic>
        <p:nvPicPr>
          <p:cNvPr id="165" name="Google Shape;16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9302" y="708054"/>
            <a:ext cx="554446" cy="2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1369" y="709187"/>
            <a:ext cx="559396" cy="55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8"/>
          <p:cNvPicPr preferRelativeResize="0"/>
          <p:nvPr/>
        </p:nvPicPr>
        <p:blipFill rotWithShape="1">
          <a:blip r:embed="rId3">
            <a:alphaModFix/>
          </a:blip>
          <a:srcRect l="10749" t="7320" r="3893" b="7319"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8"/>
          <p:cNvSpPr/>
          <p:nvPr/>
        </p:nvSpPr>
        <p:spPr>
          <a:xfrm>
            <a:off x="1096362" y="2231903"/>
            <a:ext cx="3680933" cy="48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Protegge le cellule epatiche dai danni indotti </a:t>
            </a:r>
          </a:p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dalle tossine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1096362" y="3042470"/>
            <a:ext cx="3680933" cy="23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Supporta la salute del sistema cardiovascolare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176" name="Google Shape;176;p18"/>
          <p:cNvSpPr/>
          <p:nvPr/>
        </p:nvSpPr>
        <p:spPr>
          <a:xfrm>
            <a:off x="1096362" y="1520703"/>
            <a:ext cx="3680933" cy="48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u="none" strike="noStrike" cap="none" dirty="0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Migliora il metabolismo lipidico, favorendo l’eliminazione delle tossine liposolubili</a:t>
            </a:r>
            <a:endParaRPr sz="1300" u="none" strike="noStrike" cap="none" dirty="0">
              <a:solidFill>
                <a:srgbClr val="000000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</p:txBody>
      </p:sp>
      <p:pic>
        <p:nvPicPr>
          <p:cNvPr id="177" name="Google Shape;17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38" y="1474387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238" y="2891787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238" y="2183087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/>
          <p:nvPr/>
        </p:nvSpPr>
        <p:spPr>
          <a:xfrm>
            <a:off x="382079" y="714374"/>
            <a:ext cx="4761880" cy="549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75"/>
              <a:buFont typeface="Arial"/>
              <a:buNone/>
            </a:pPr>
            <a:r>
              <a:rPr lang="en-US" sz="3375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</a:t>
            </a:r>
            <a:r>
              <a:rPr lang="en-US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Lecithin</a:t>
            </a:r>
            <a:endParaRPr sz="3600" u="none" strike="noStrike" cap="none" dirty="0">
              <a:solidFill>
                <a:schemeClr val="dk1"/>
              </a:solidFill>
              <a:latin typeface="Suisse Int'l Light" panose="020B0304000000000000" pitchFamily="34" charset="-78"/>
              <a:ea typeface="Calibri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401127" y="237428"/>
            <a:ext cx="4423786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u="none" strike="noStrike" cap="none" dirty="0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Incluso nei pack </a:t>
            </a:r>
            <a:r>
              <a:rPr lang="it-IT" sz="1100" u="none" strike="noStrike" cap="none" dirty="0" err="1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</a:t>
            </a:r>
            <a:r>
              <a:rPr lang="it-IT" sz="1100" u="none" strike="noStrike" cap="none" dirty="0">
                <a:solidFill>
                  <a:srgbClr val="000000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Detox / Detox Plus</a:t>
            </a:r>
            <a:endParaRPr sz="1100" u="none" strike="noStrike" cap="none" dirty="0">
              <a:solidFill>
                <a:srgbClr val="000000"/>
              </a:solidFill>
              <a:latin typeface="Suisse Int'l Light" panose="020B0304000000000000" pitchFamily="34" charset="-78"/>
              <a:ea typeface="Calibri"/>
              <a:cs typeface="Suisse Int'l Light" panose="020B0304000000000000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/>
          <p:nvPr/>
        </p:nvSpPr>
        <p:spPr>
          <a:xfrm>
            <a:off x="382080" y="714373"/>
            <a:ext cx="4383335" cy="51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9"/>
          <p:cNvSpPr/>
          <p:nvPr/>
        </p:nvSpPr>
        <p:spPr>
          <a:xfrm>
            <a:off x="382080" y="714371"/>
            <a:ext cx="4526191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H-500</a:t>
            </a:r>
            <a:endParaRPr sz="3600" dirty="0">
              <a:solidFill>
                <a:srgbClr val="FFFFFF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191" name="Google Shape;191;p19"/>
          <p:cNvSpPr/>
          <p:nvPr/>
        </p:nvSpPr>
        <p:spPr>
          <a:xfrm>
            <a:off x="382080" y="1554507"/>
            <a:ext cx="4458707" cy="1787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Prodotto dalla spiccata azione antiossidante.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Previene l’ossidazione delle cellule sane e contribuisce a ripristinare le normali funzioni dell’organismo.</a:t>
            </a:r>
          </a:p>
        </p:txBody>
      </p:sp>
      <p:pic>
        <p:nvPicPr>
          <p:cNvPr id="192" name="Google Shape;19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9302" y="708054"/>
            <a:ext cx="554446" cy="2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1369" y="709187"/>
            <a:ext cx="559396" cy="55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0"/>
          <p:cNvPicPr preferRelativeResize="0"/>
          <p:nvPr/>
        </p:nvPicPr>
        <p:blipFill rotWithShape="1">
          <a:blip r:embed="rId3">
            <a:alphaModFix/>
          </a:blip>
          <a:srcRect t="-2549" b="2549"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0"/>
          <p:cNvSpPr/>
          <p:nvPr/>
        </p:nvSpPr>
        <p:spPr>
          <a:xfrm>
            <a:off x="382079" y="714373"/>
            <a:ext cx="3161888" cy="51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0"/>
          <p:cNvSpPr/>
          <p:nvPr/>
        </p:nvSpPr>
        <p:spPr>
          <a:xfrm>
            <a:off x="382080" y="714371"/>
            <a:ext cx="3304745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H-500</a:t>
            </a:r>
            <a:endParaRPr sz="36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03" name="Google Shape;203;p20"/>
          <p:cNvSpPr/>
          <p:nvPr/>
        </p:nvSpPr>
        <p:spPr>
          <a:xfrm>
            <a:off x="1087917" y="1639845"/>
            <a:ext cx="3680933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Protegge le cellule sane dall’azione delle tossine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204" name="Google Shape;204;p20"/>
          <p:cNvSpPr/>
          <p:nvPr/>
        </p:nvSpPr>
        <p:spPr>
          <a:xfrm>
            <a:off x="1096362" y="2364373"/>
            <a:ext cx="3680933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Accelera il recupero dopo sforzi fisici e mentali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05" name="Google Shape;205;p20"/>
          <p:cNvSpPr/>
          <p:nvPr/>
        </p:nvSpPr>
        <p:spPr>
          <a:xfrm>
            <a:off x="1096362" y="2963070"/>
            <a:ext cx="3680933" cy="54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Aumenta le riserve energetiche stimolando la produzione di energia cellulare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pic>
        <p:nvPicPr>
          <p:cNvPr id="206" name="Google Shape;20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38" y="2231928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238" y="2963069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238" y="1495229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0"/>
          <p:cNvSpPr/>
          <p:nvPr/>
        </p:nvSpPr>
        <p:spPr>
          <a:xfrm>
            <a:off x="401127" y="237428"/>
            <a:ext cx="4423786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Incluso nei pack Coral Detox / Detox Plus</a:t>
            </a:r>
            <a:endParaRPr sz="11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/>
          <p:nvPr/>
        </p:nvSpPr>
        <p:spPr>
          <a:xfrm>
            <a:off x="382080" y="714371"/>
            <a:ext cx="4526191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Coral-Mine</a:t>
            </a:r>
            <a:endParaRPr sz="3600" dirty="0">
              <a:solidFill>
                <a:srgbClr val="FFFFFF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18" name="Google Shape;218;p21"/>
          <p:cNvSpPr/>
          <p:nvPr/>
        </p:nvSpPr>
        <p:spPr>
          <a:xfrm>
            <a:off x="382079" y="1512869"/>
            <a:ext cx="4456350" cy="93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Composizione minerale ricavata da antichi coralli d’acqua profonda del Mar del Giappone. Un bestseller di Coral Club.</a:t>
            </a:r>
            <a:endParaRPr sz="1700" dirty="0">
              <a:solidFill>
                <a:srgbClr val="FFFFFF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9302" y="708054"/>
            <a:ext cx="554446" cy="2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1369" y="709187"/>
            <a:ext cx="559396" cy="55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/>
          <p:nvPr/>
        </p:nvSpPr>
        <p:spPr>
          <a:xfrm>
            <a:off x="376239" y="1901263"/>
            <a:ext cx="439261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dk1"/>
              </a:buClr>
              <a:buSzPts val="1700"/>
            </a:pPr>
            <a:r>
              <a:rPr lang="it-IT" sz="1700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Riattiva la tua naturale depurazione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25" name="Google Shape;25;p4"/>
          <p:cNvSpPr txBox="1"/>
          <p:nvPr/>
        </p:nvSpPr>
        <p:spPr>
          <a:xfrm>
            <a:off x="376239" y="684213"/>
            <a:ext cx="4392612" cy="121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Detox</a:t>
            </a:r>
            <a:endParaRPr sz="3600" u="none" strike="noStrike" cap="none" dirty="0">
              <a:solidFill>
                <a:schemeClr val="dk1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Detox Plus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/>
          <p:nvPr/>
        </p:nvSpPr>
        <p:spPr>
          <a:xfrm>
            <a:off x="1189400" y="2484871"/>
            <a:ext cx="39706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it-IT" sz="13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Eliminazione delle tossine e sensazione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it-IT" sz="13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di leggerezza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238" y="2410776"/>
            <a:ext cx="548299" cy="5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238" y="3217277"/>
            <a:ext cx="548299" cy="5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6238" y="4023777"/>
            <a:ext cx="548299" cy="54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/>
          <p:nvPr/>
        </p:nvSpPr>
        <p:spPr>
          <a:xfrm>
            <a:off x="1188606" y="3191345"/>
            <a:ext cx="3703057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it-IT" sz="13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Sinergia di vitamine, minerali e altri importanti nutrienti per un miglioramento globale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it-IT" sz="13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del benessere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33" name="Google Shape;33;p4"/>
          <p:cNvSpPr txBox="1"/>
          <p:nvPr/>
        </p:nvSpPr>
        <p:spPr>
          <a:xfrm>
            <a:off x="1188606" y="4197899"/>
            <a:ext cx="3970678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it-IT" sz="13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Detox delicato, senza alcuna restrizione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2"/>
          <p:cNvPicPr preferRelativeResize="0"/>
          <p:nvPr/>
        </p:nvPicPr>
        <p:blipFill rotWithShape="1">
          <a:blip r:embed="rId3">
            <a:alphaModFix/>
          </a:blip>
          <a:srcRect t="-9412" b="9412"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2"/>
          <p:cNvSpPr/>
          <p:nvPr/>
        </p:nvSpPr>
        <p:spPr>
          <a:xfrm>
            <a:off x="382080" y="714371"/>
            <a:ext cx="4526191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Coral-Mine</a:t>
            </a:r>
            <a:endParaRPr sz="36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29" name="Google Shape;229;p22"/>
          <p:cNvSpPr/>
          <p:nvPr/>
        </p:nvSpPr>
        <p:spPr>
          <a:xfrm>
            <a:off x="1096362" y="2335655"/>
            <a:ext cx="3680933" cy="25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Favorisce l’eliminazione delle tossine idrosolubili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230" name="Google Shape;230;p22"/>
          <p:cNvSpPr/>
          <p:nvPr/>
        </p:nvSpPr>
        <p:spPr>
          <a:xfrm>
            <a:off x="1096361" y="3068077"/>
            <a:ext cx="3680933" cy="25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Migliora i processi metabolici dell’organismo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31" name="Google Shape;231;p22"/>
          <p:cNvSpPr/>
          <p:nvPr/>
        </p:nvSpPr>
        <p:spPr>
          <a:xfrm>
            <a:off x="1096362" y="1603233"/>
            <a:ext cx="3680933" cy="25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Supporta</a:t>
            </a:r>
            <a:r>
              <a:rPr lang="en-US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 </a:t>
            </a: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l’equilibrio</a:t>
            </a:r>
            <a:r>
              <a:rPr lang="en-US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 </a:t>
            </a: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idro-salino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232" name="Google Shape;23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793" y="1460082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793" y="2192504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793" y="2924926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/>
          <p:nvPr/>
        </p:nvSpPr>
        <p:spPr>
          <a:xfrm>
            <a:off x="401127" y="237428"/>
            <a:ext cx="4423786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Incluso nei pack Coral Detox / Detox Plus</a:t>
            </a:r>
            <a:endParaRPr sz="11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/>
          <p:nvPr/>
        </p:nvSpPr>
        <p:spPr>
          <a:xfrm>
            <a:off x="382080" y="714371"/>
            <a:ext cx="4526191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dirty="0" err="1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PentoKan</a:t>
            </a:r>
            <a:r>
              <a:rPr lang="en-US" sz="36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 К+</a:t>
            </a:r>
            <a:endParaRPr sz="3600" dirty="0">
              <a:solidFill>
                <a:srgbClr val="FFFFFF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382079" y="1611317"/>
            <a:ext cx="4456350" cy="2359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Combinazione equilibrata di potassio, vitamina C e ribosio: tre elementi fondamentali per sostenere un metabolismo energetico efficiente. Il formato in cui viene proposta ne aumenta la biodisponibilità, garantendo un assorbimento più rapido ed efficace.</a:t>
            </a:r>
            <a:endParaRPr sz="1700" dirty="0">
              <a:solidFill>
                <a:srgbClr val="FFFFFF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9302" y="708054"/>
            <a:ext cx="554446" cy="29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1369" y="709187"/>
            <a:ext cx="559396" cy="55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4"/>
          <p:cNvSpPr/>
          <p:nvPr/>
        </p:nvSpPr>
        <p:spPr>
          <a:xfrm>
            <a:off x="382080" y="714371"/>
            <a:ext cx="4526191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PentoKan</a:t>
            </a:r>
            <a:r>
              <a:rPr lang="en-US" sz="36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 K+</a:t>
            </a:r>
            <a:endParaRPr sz="36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55" name="Google Shape;255;p24"/>
          <p:cNvSpPr/>
          <p:nvPr/>
        </p:nvSpPr>
        <p:spPr>
          <a:xfrm>
            <a:off x="1096361" y="1686128"/>
            <a:ext cx="3680933" cy="21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Supporta la salute cardiovascolare</a:t>
            </a:r>
            <a:b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</a:b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56" name="Google Shape;256;p24"/>
          <p:cNvSpPr/>
          <p:nvPr/>
        </p:nvSpPr>
        <p:spPr>
          <a:xfrm>
            <a:off x="1096362" y="3314326"/>
            <a:ext cx="3680933" cy="48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Aiuta a recuperare più velocemente dopo stress e sforzi fisici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57" name="Google Shape;257;p24"/>
          <p:cNvSpPr/>
          <p:nvPr/>
        </p:nvSpPr>
        <p:spPr>
          <a:xfrm>
            <a:off x="1096362" y="2249610"/>
            <a:ext cx="3680933" cy="77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Mantiene elevati i livelli di energia, migliora la performance, fornendo all’organismo le risorse necessarie ai processi di detossificazione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258" name="Google Shape;25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793" y="1524725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793" y="2354511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793" y="3286841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4"/>
          <p:cNvSpPr/>
          <p:nvPr/>
        </p:nvSpPr>
        <p:spPr>
          <a:xfrm>
            <a:off x="401127" y="237428"/>
            <a:ext cx="4423786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Incluso nei pack Coral Detox Plus</a:t>
            </a:r>
            <a:endParaRPr sz="11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/>
          <p:nvPr/>
        </p:nvSpPr>
        <p:spPr>
          <a:xfrm>
            <a:off x="382079" y="714373"/>
            <a:ext cx="4585690" cy="51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5"/>
          <p:cNvSpPr/>
          <p:nvPr/>
        </p:nvSpPr>
        <p:spPr>
          <a:xfrm>
            <a:off x="382080" y="714371"/>
            <a:ext cx="4728547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 Alfalfa</a:t>
            </a:r>
            <a:endParaRPr sz="3600" dirty="0">
              <a:solidFill>
                <a:srgbClr val="FFFFFF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71" name="Google Shape;271;p25"/>
          <p:cNvSpPr/>
          <p:nvPr/>
        </p:nvSpPr>
        <p:spPr>
          <a:xfrm>
            <a:off x="382079" y="1451298"/>
            <a:ext cx="4456350" cy="207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L’erba medica (</a:t>
            </a:r>
            <a:r>
              <a:rPr lang="it-IT" sz="1700" u="none" strike="noStrike" cap="none" dirty="0" err="1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alfalfa</a:t>
            </a:r>
            <a:r>
              <a:rPr lang="it-IT" sz="1700" u="none" strike="noStrike" cap="none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) è una fonte vegetale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di vitamine, minerali, saponine e flavonoidi.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rgbClr val="FFFFFF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Ha un’azione tonica generale. Il prodotto contiene sia la pianta sia il succo concentrato delle sue foglie, che ne amplifica gli effetti positivi.</a:t>
            </a:r>
          </a:p>
        </p:txBody>
      </p:sp>
      <p:pic>
        <p:nvPicPr>
          <p:cNvPr id="272" name="Google Shape;27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3517" y="764588"/>
            <a:ext cx="391083" cy="405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873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/>
          <p:nvPr/>
        </p:nvSpPr>
        <p:spPr>
          <a:xfrm>
            <a:off x="382079" y="714373"/>
            <a:ext cx="4585690" cy="51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6"/>
          <p:cNvSpPr/>
          <p:nvPr/>
        </p:nvSpPr>
        <p:spPr>
          <a:xfrm>
            <a:off x="382080" y="714371"/>
            <a:ext cx="4728547" cy="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 Alfalfa</a:t>
            </a:r>
            <a:endParaRPr sz="36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1096362" y="2219203"/>
            <a:ext cx="3680933" cy="48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8769"/>
              </a:lnSpc>
              <a:buSzPts val="1300"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Riduce il rischio di insorgenza di patologie cardiovascolari</a:t>
            </a:r>
            <a:b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</a:b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83" name="Google Shape;283;p26"/>
          <p:cNvSpPr/>
          <p:nvPr/>
        </p:nvSpPr>
        <p:spPr>
          <a:xfrm>
            <a:off x="1096362" y="3040731"/>
            <a:ext cx="3680933" cy="27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Migliora lo stato dei vasi sanguigni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84" name="Google Shape;284;p26"/>
          <p:cNvSpPr/>
          <p:nvPr/>
        </p:nvSpPr>
        <p:spPr>
          <a:xfrm>
            <a:off x="1096362" y="1520703"/>
            <a:ext cx="3680933" cy="48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76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Protegge le cellule sane dall’azione nociva delle tossine, prevenendo i processi ossidativi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285" name="Google Shape;28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238" y="2191449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238" y="2906090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238" y="1489070"/>
            <a:ext cx="540742" cy="54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6"/>
          <p:cNvSpPr/>
          <p:nvPr/>
        </p:nvSpPr>
        <p:spPr>
          <a:xfrm>
            <a:off x="401127" y="237428"/>
            <a:ext cx="4423786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Incluso nei pack Coral Detox Plus</a:t>
            </a:r>
            <a:endParaRPr sz="11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7"/>
          <p:cNvSpPr/>
          <p:nvPr/>
        </p:nvSpPr>
        <p:spPr>
          <a:xfrm>
            <a:off x="2896353" y="714372"/>
            <a:ext cx="2190465" cy="971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2896352" y="714372"/>
            <a:ext cx="2263480" cy="33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PentoKan</a:t>
            </a:r>
            <a:r>
              <a:rPr lang="en-US" sz="17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 К+</a:t>
            </a:r>
            <a:endParaRPr sz="17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98" name="Google Shape;298;p27"/>
          <p:cNvSpPr/>
          <p:nvPr/>
        </p:nvSpPr>
        <p:spPr>
          <a:xfrm>
            <a:off x="2896353" y="1071558"/>
            <a:ext cx="1866655" cy="67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24615"/>
              </a:lnSpc>
              <a:buSzPts val="1300"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Sostiene </a:t>
            </a:r>
          </a:p>
          <a:p>
            <a:pPr lvl="0">
              <a:lnSpc>
                <a:spcPct val="124615"/>
              </a:lnSpc>
              <a:buSzPts val="1300"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il metabolismo energetico cellulare.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382080" y="714372"/>
            <a:ext cx="2190465" cy="158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7"/>
          <p:cNvSpPr/>
          <p:nvPr/>
        </p:nvSpPr>
        <p:spPr>
          <a:xfrm>
            <a:off x="382079" y="714372"/>
            <a:ext cx="2263480" cy="33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 Alfalfa</a:t>
            </a:r>
            <a:endParaRPr sz="17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01" name="Google Shape;301;p27"/>
          <p:cNvSpPr/>
          <p:nvPr/>
        </p:nvSpPr>
        <p:spPr>
          <a:xfrm>
            <a:off x="382080" y="1071557"/>
            <a:ext cx="2190463" cy="1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Apporta fitonutrienti con azione antiossidante e vasoprotettiva. 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02" name="Google Shape;302;p27"/>
          <p:cNvSpPr/>
          <p:nvPr/>
        </p:nvSpPr>
        <p:spPr>
          <a:xfrm>
            <a:off x="382080" y="7639011"/>
            <a:ext cx="4706325" cy="85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Insieme favoriscono un rapido recupero e proteggono i vasi sanguigni dagli effetti dell’intossicazione.</a:t>
            </a:r>
            <a:endParaRPr sz="17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pic>
        <p:nvPicPr>
          <p:cNvPr id="303" name="Google Shape;30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/>
          <p:nvPr/>
        </p:nvSpPr>
        <p:spPr>
          <a:xfrm>
            <a:off x="401127" y="201570"/>
            <a:ext cx="4423786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300"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Sinergia dei componenti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8"/>
          <p:cNvSpPr/>
          <p:nvPr/>
        </p:nvSpPr>
        <p:spPr>
          <a:xfrm>
            <a:off x="382080" y="1071558"/>
            <a:ext cx="2247607" cy="67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Garantisce protezione cellulare dallo stress ossidativo.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12" name="Google Shape;312;p28"/>
          <p:cNvSpPr/>
          <p:nvPr/>
        </p:nvSpPr>
        <p:spPr>
          <a:xfrm>
            <a:off x="2896353" y="1071558"/>
            <a:ext cx="2247607" cy="46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46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Favorisce la “riparazione” delle membrane.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13" name="Google Shape;313;p28"/>
          <p:cNvSpPr/>
          <p:nvPr/>
        </p:nvSpPr>
        <p:spPr>
          <a:xfrm>
            <a:off x="382079" y="714372"/>
            <a:ext cx="2263480" cy="33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H-500</a:t>
            </a:r>
            <a:endParaRPr sz="17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14" name="Google Shape;314;p28"/>
          <p:cNvSpPr/>
          <p:nvPr/>
        </p:nvSpPr>
        <p:spPr>
          <a:xfrm>
            <a:off x="2896352" y="714372"/>
            <a:ext cx="2263480" cy="33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 Lecithin</a:t>
            </a:r>
            <a:endParaRPr sz="1700"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315" name="Google Shape;315;p28"/>
          <p:cNvSpPr/>
          <p:nvPr/>
        </p:nvSpPr>
        <p:spPr>
          <a:xfrm>
            <a:off x="382080" y="7696161"/>
            <a:ext cx="4706325" cy="85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Insieme preservano integrità e funzionalità </a:t>
            </a:r>
          </a:p>
          <a:p>
            <a:pPr marL="0" marR="0" lvl="0" indent="0" algn="l" rtl="0">
              <a:lnSpc>
                <a:spcPct val="12176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delle cellule anche in condizioni di maggiore carico “tossico”.</a:t>
            </a:r>
            <a:endParaRPr sz="17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16" name="Google Shape;316;p28"/>
          <p:cNvSpPr/>
          <p:nvPr/>
        </p:nvSpPr>
        <p:spPr>
          <a:xfrm>
            <a:off x="401127" y="201570"/>
            <a:ext cx="4423786" cy="28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1300"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Sinergia dei componenti</a:t>
            </a:r>
            <a:endParaRPr lang="it-IT"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pic>
        <p:nvPicPr>
          <p:cNvPr id="317" name="Google Shape;31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9"/>
          <p:cNvSpPr/>
          <p:nvPr/>
        </p:nvSpPr>
        <p:spPr>
          <a:xfrm>
            <a:off x="466089" y="1516895"/>
            <a:ext cx="1693876" cy="47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Sensazione</a:t>
            </a:r>
            <a:r>
              <a:rPr lang="en-US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 di </a:t>
            </a: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leggerezza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25" name="Google Shape;325;p29"/>
          <p:cNvSpPr/>
          <p:nvPr/>
        </p:nvSpPr>
        <p:spPr>
          <a:xfrm>
            <a:off x="120176" y="6915114"/>
            <a:ext cx="2385702" cy="476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Digestione</a:t>
            </a:r>
            <a:r>
              <a:rPr lang="en-US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confortevole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26" name="Google Shape;326;p29"/>
          <p:cNvSpPr/>
          <p:nvPr/>
        </p:nvSpPr>
        <p:spPr>
          <a:xfrm>
            <a:off x="2629687" y="728659"/>
            <a:ext cx="2380940" cy="681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Aumento dell’energia 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della performance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27" name="Google Shape;327;p29"/>
          <p:cNvSpPr/>
          <p:nvPr/>
        </p:nvSpPr>
        <p:spPr>
          <a:xfrm>
            <a:off x="2624925" y="8091447"/>
            <a:ext cx="2385702" cy="47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Equilibrio</a:t>
            </a:r>
            <a:r>
              <a:rPr lang="en-US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idro-salino</a:t>
            </a:r>
            <a:r>
              <a:rPr lang="en-US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 </a:t>
            </a:r>
            <a:r>
              <a:rPr lang="en-US" sz="1300" dirty="0" err="1">
                <a:latin typeface="Suisse Int'l Light" panose="020B0304000000000000" pitchFamily="34" charset="-78"/>
                <a:cs typeface="Suisse Int'l Light" panose="020B0304000000000000" pitchFamily="34" charset="-78"/>
              </a:rPr>
              <a:t>ottimale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28" name="Google Shape;328;p29"/>
          <p:cNvSpPr/>
          <p:nvPr/>
        </p:nvSpPr>
        <p:spPr>
          <a:xfrm>
            <a:off x="2988255" y="3367071"/>
            <a:ext cx="1706996" cy="1095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r>
              <a:rPr lang="it-IT" sz="13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Miglior recupero dopo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r>
              <a:rPr lang="it-IT" sz="1300" dirty="0">
                <a:solidFill>
                  <a:schemeClr val="bg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sforzi fisici e mentali</a:t>
            </a:r>
            <a:endParaRPr sz="1300" dirty="0">
              <a:solidFill>
                <a:schemeClr val="bg1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29" name="Google Shape;329;p29"/>
          <p:cNvSpPr/>
          <p:nvPr/>
        </p:nvSpPr>
        <p:spPr>
          <a:xfrm>
            <a:off x="103510" y="2662223"/>
            <a:ext cx="2419035" cy="73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99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8"/>
              <a:buFont typeface="Arial"/>
              <a:buNone/>
            </a:pPr>
            <a:r>
              <a:rPr lang="en-US" sz="21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 Detox</a:t>
            </a:r>
            <a:endParaRPr sz="21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  <a:p>
            <a:pPr marL="0" marR="0" lvl="0" indent="0" algn="ctr" rtl="0">
              <a:lnSpc>
                <a:spcPct val="1199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8"/>
              <a:buFont typeface="Arial"/>
              <a:buNone/>
            </a:pPr>
            <a:r>
              <a:rPr lang="en-US" sz="21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Coral Detox Plus</a:t>
            </a:r>
            <a:endParaRPr sz="21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sp>
        <p:nvSpPr>
          <p:cNvPr id="330" name="Google Shape;330;p29"/>
          <p:cNvSpPr/>
          <p:nvPr/>
        </p:nvSpPr>
        <p:spPr>
          <a:xfrm>
            <a:off x="120176" y="3533531"/>
            <a:ext cx="2385702" cy="47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Attivazione dei naturali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  <a:t>processi di depurazione</a:t>
            </a:r>
            <a:endParaRPr sz="1300" dirty="0">
              <a:latin typeface="Suisse Int'l Light" panose="020B0304000000000000" pitchFamily="34" charset="-78"/>
              <a:cs typeface="Suisse Int'l Light" panose="020B0304000000000000" pitchFamily="34" charset="-78"/>
              <a:sym typeface="Calibri"/>
            </a:endParaRPr>
          </a:p>
        </p:txBody>
      </p:sp>
      <p:pic>
        <p:nvPicPr>
          <p:cNvPr id="331" name="Google Shape;33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</a:blip>
          <a:srcRect t="5280" b="5279"/>
          <a:stretch/>
        </p:blipFill>
        <p:spPr>
          <a:xfrm>
            <a:off x="0" y="0"/>
            <a:ext cx="5145088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/>
        </p:nvSpPr>
        <p:spPr>
          <a:xfrm>
            <a:off x="376239" y="1382190"/>
            <a:ext cx="4392612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it-IT" sz="16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dalle drastiche restrizioni a un approccio consapevole alla salute. Il digiuno intermittente e altre modalità di detox sono ormai parte della nostra vita e ci aiutano a liberarci dalle tossine.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endParaRPr lang="it-IT" sz="1600" u="none" strike="noStrike" cap="none" dirty="0">
              <a:solidFill>
                <a:schemeClr val="lt1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it-IT" sz="16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Oggi, però, l’approccio al detox sta cambiando: non lo si fa più allo scopo di dimagrire, bensì per avere più energia, maggiore chiarezza mentale, una pelle più sana e un miglior equilibrio del tratto gastrointestinale.</a:t>
            </a:r>
            <a:endParaRPr sz="1600"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40" name="Google Shape;40;p5"/>
          <p:cNvSpPr txBox="1"/>
          <p:nvPr/>
        </p:nvSpPr>
        <p:spPr>
          <a:xfrm>
            <a:off x="376239" y="719137"/>
            <a:ext cx="4392612" cy="61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3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L’evoluzione</a:t>
            </a:r>
            <a:r>
              <a:rPr lang="en-US" sz="33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del detox</a:t>
            </a:r>
            <a:endParaRPr sz="3300"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 l="14" r="13965" b="13978"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/>
        </p:nvSpPr>
        <p:spPr>
          <a:xfrm>
            <a:off x="376239" y="7761110"/>
            <a:ext cx="26229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chemeClr val="dk1"/>
              </a:buClr>
              <a:buSzPts val="1700"/>
            </a:pPr>
            <a:r>
              <a:rPr lang="it-IT" sz="1800" dirty="0"/>
              <a:t>Falla diventare una pratica quotidiana, non un’azione occasionale.</a:t>
            </a:r>
            <a:endParaRPr sz="1700" u="none" strike="noStrike" cap="none" dirty="0">
              <a:solidFill>
                <a:schemeClr val="dk1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</p:txBody>
      </p:sp>
      <p:sp>
        <p:nvSpPr>
          <p:cNvPr id="48" name="Google Shape;48;p6"/>
          <p:cNvSpPr txBox="1"/>
          <p:nvPr/>
        </p:nvSpPr>
        <p:spPr>
          <a:xfrm>
            <a:off x="376239" y="5878515"/>
            <a:ext cx="3089632" cy="177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it-IT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La depurazione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it-IT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dolce e naturale 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7979" y="225969"/>
            <a:ext cx="703684" cy="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-2003559" y="1999322"/>
            <a:ext cx="9148237" cy="514111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/>
          <p:nvPr/>
        </p:nvSpPr>
        <p:spPr>
          <a:xfrm>
            <a:off x="376239" y="6011522"/>
            <a:ext cx="4392612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Fegato, reni e intestino garantiscono l’eliminazione fisiologica delle sostanze nocive.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endParaRPr lang="it-IT" sz="1700" u="none" strike="noStrike" cap="none" dirty="0">
              <a:solidFill>
                <a:schemeClr val="lt1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Tuttavia, per diversi motivi, come alimentazione inadeguata, ridotta attività enzimatica ed elevato inquinamento ambientale, gli organi-filtro possono faticare a gestire il carico di tossine, e può succedere che inizino ad accumularle.</a:t>
            </a:r>
          </a:p>
        </p:txBody>
      </p:sp>
      <p:sp>
        <p:nvSpPr>
          <p:cNvPr id="57" name="Google Shape;57;p7"/>
          <p:cNvSpPr txBox="1"/>
          <p:nvPr/>
        </p:nvSpPr>
        <p:spPr>
          <a:xfrm>
            <a:off x="376237" y="3132478"/>
            <a:ext cx="4515424" cy="2879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sz="36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L’organismo è naturalmente predisposto a neutralizzare le tossine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3">
            <a:alphaModFix/>
          </a:blip>
          <a:srcRect l="8015" t="606" r="7245" b="14652"/>
          <a:stretch/>
        </p:blipFill>
        <p:spPr>
          <a:xfrm>
            <a:off x="1588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/>
        </p:nvSpPr>
        <p:spPr>
          <a:xfrm>
            <a:off x="189707" y="713809"/>
            <a:ext cx="4767262" cy="177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sz="36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Possibili sintomi dell’accumulo di tossine: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65" name="Google Shape;65;p8"/>
          <p:cNvSpPr txBox="1"/>
          <p:nvPr/>
        </p:nvSpPr>
        <p:spPr>
          <a:xfrm>
            <a:off x="377032" y="4946504"/>
            <a:ext cx="22544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en-US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Disturbi</a:t>
            </a:r>
            <a:endParaRPr lang="ru-RU" sz="1700" dirty="0">
              <a:solidFill>
                <a:schemeClr val="lt1"/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en-US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digestivi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66" name="Google Shape;66;p8"/>
          <p:cNvSpPr txBox="1"/>
          <p:nvPr/>
        </p:nvSpPr>
        <p:spPr>
          <a:xfrm>
            <a:off x="2573338" y="4946504"/>
            <a:ext cx="238363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buClr>
                <a:schemeClr val="lt1"/>
              </a:buClr>
              <a:buSzPts val="1700"/>
            </a:pPr>
            <a:r>
              <a:rPr lang="it-IT" sz="1700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Forte</a:t>
            </a:r>
            <a:endParaRPr lang="ru-RU" sz="1700" dirty="0">
              <a:solidFill>
                <a:schemeClr val="lt1"/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  <a:p>
            <a:pPr lvl="0" algn="ctr">
              <a:buClr>
                <a:schemeClr val="lt1"/>
              </a:buClr>
              <a:buSzPts val="1700"/>
            </a:pPr>
            <a:r>
              <a:rPr lang="it-IT" sz="1700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stanchezza </a:t>
            </a:r>
            <a:br>
              <a:rPr lang="it-IT" dirty="0">
                <a:latin typeface="Suisse Int'l Light" panose="020B0304000000000000" pitchFamily="34" charset="-78"/>
                <a:cs typeface="Suisse Int'l Light" panose="020B0304000000000000" pitchFamily="34" charset="-78"/>
              </a:rPr>
            </a:b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67" name="Google Shape;67;p8"/>
          <p:cNvSpPr txBox="1"/>
          <p:nvPr/>
        </p:nvSpPr>
        <p:spPr>
          <a:xfrm>
            <a:off x="377032" y="6854593"/>
            <a:ext cx="22544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en-US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Problemi</a:t>
            </a:r>
            <a:endParaRPr lang="ru-RU" sz="1700" dirty="0">
              <a:solidFill>
                <a:schemeClr val="lt1"/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en-US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cutanei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68" name="Google Shape;68;p8"/>
          <p:cNvSpPr txBox="1"/>
          <p:nvPr/>
        </p:nvSpPr>
        <p:spPr>
          <a:xfrm>
            <a:off x="2573338" y="6854593"/>
            <a:ext cx="22544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en-US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Riduzione</a:t>
            </a:r>
            <a:r>
              <a:rPr lang="en-US" sz="17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</a:t>
            </a:r>
            <a:r>
              <a:rPr lang="en-US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della</a:t>
            </a:r>
            <a:r>
              <a:rPr lang="en-US" sz="17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</a:t>
            </a:r>
            <a:r>
              <a:rPr lang="en-US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memoria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69" name="Google Shape;6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8774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6116" y="5942906"/>
            <a:ext cx="728863" cy="72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116" y="4014086"/>
            <a:ext cx="728863" cy="72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2657" y="5942907"/>
            <a:ext cx="723169" cy="72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9810" y="4006920"/>
            <a:ext cx="728863" cy="723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9"/>
          <p:cNvPicPr preferRelativeResize="0"/>
          <p:nvPr/>
        </p:nvPicPr>
        <p:blipFill rotWithShape="1">
          <a:blip r:embed="rId3">
            <a:alphaModFix/>
          </a:blip>
          <a:srcRect l="4437" t="1080" r="4003" b="1079"/>
          <a:stretch/>
        </p:blipFill>
        <p:spPr>
          <a:xfrm>
            <a:off x="0" y="0"/>
            <a:ext cx="5145088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/>
          <p:nvPr/>
        </p:nvSpPr>
        <p:spPr>
          <a:xfrm>
            <a:off x="0" y="-1"/>
            <a:ext cx="5145087" cy="3757354"/>
          </a:xfrm>
          <a:prstGeom prst="rect">
            <a:avLst/>
          </a:prstGeom>
          <a:gradFill>
            <a:gsLst>
              <a:gs pos="0">
                <a:srgbClr val="CB175C"/>
              </a:gs>
              <a:gs pos="25000">
                <a:srgbClr val="CB175C"/>
              </a:gs>
              <a:gs pos="100000">
                <a:srgbClr val="CB175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9"/>
          <p:cNvSpPr txBox="1"/>
          <p:nvPr/>
        </p:nvSpPr>
        <p:spPr>
          <a:xfrm>
            <a:off x="376239" y="1901263"/>
            <a:ext cx="43926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chemeClr val="lt1"/>
              </a:buClr>
              <a:buSzPts val="2100"/>
            </a:pPr>
            <a:r>
              <a:rPr lang="it-IT" sz="1800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Per la rimozione delle tossine dall’organismo</a:t>
            </a:r>
          </a:p>
        </p:txBody>
      </p:sp>
      <p:sp>
        <p:nvSpPr>
          <p:cNvPr id="81" name="Google Shape;81;p9"/>
          <p:cNvSpPr txBox="1"/>
          <p:nvPr/>
        </p:nvSpPr>
        <p:spPr>
          <a:xfrm>
            <a:off x="376239" y="684213"/>
            <a:ext cx="4392612" cy="121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Detox</a:t>
            </a:r>
            <a:endParaRPr sz="3600" u="none" strike="noStrike" cap="none" dirty="0">
              <a:solidFill>
                <a:schemeClr val="lt1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 Detox Plus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7C8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/>
          <p:nvPr/>
        </p:nvSpPr>
        <p:spPr>
          <a:xfrm rot="10800000">
            <a:off x="-5" y="5043948"/>
            <a:ext cx="5145088" cy="4100048"/>
          </a:xfrm>
          <a:prstGeom prst="rect">
            <a:avLst/>
          </a:prstGeom>
          <a:gradFill>
            <a:gsLst>
              <a:gs pos="0">
                <a:srgbClr val="96002D">
                  <a:alpha val="68235"/>
                </a:srgbClr>
              </a:gs>
              <a:gs pos="99000">
                <a:srgbClr val="96002D">
                  <a:alpha val="0"/>
                </a:srgbClr>
              </a:gs>
              <a:gs pos="100000">
                <a:srgbClr val="96002D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376239" y="7152993"/>
            <a:ext cx="43926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en-US" sz="1700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</a:rPr>
              <a:t>C</a:t>
            </a:r>
            <a:r>
              <a:rPr lang="it-IT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oral</a:t>
            </a:r>
            <a:r>
              <a:rPr lang="it-IT" sz="17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Detox e </a:t>
            </a:r>
            <a:r>
              <a:rPr lang="it-IT" sz="1700" u="none" strike="noStrike" cap="none" dirty="0" err="1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Coral</a:t>
            </a:r>
            <a:r>
              <a:rPr lang="it-IT" sz="17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 Detox Plus sono programmi studiati nei minimi dettagli, che includono tutti i nutrienti necessari per raggiungere il tuo obiettivo. Ogni pack è pensato per un ciclo di 30 giorni.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endParaRPr dirty="0"/>
          </a:p>
        </p:txBody>
      </p:sp>
      <p:sp>
        <p:nvSpPr>
          <p:cNvPr id="90" name="Google Shape;90;p10"/>
          <p:cNvSpPr txBox="1"/>
          <p:nvPr/>
        </p:nvSpPr>
        <p:spPr>
          <a:xfrm>
            <a:off x="375450" y="5393526"/>
            <a:ext cx="4392612" cy="177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it-IT" sz="3600" u="none" strike="noStrike" cap="none" dirty="0">
                <a:solidFill>
                  <a:schemeClr val="lt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Una soluzione completa in un’unica confezione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pic>
        <p:nvPicPr>
          <p:cNvPr id="91" name="Google Shape;9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" y="0"/>
            <a:ext cx="5143500" cy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7980" y="225730"/>
            <a:ext cx="703683" cy="1238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1"/>
          <p:cNvSpPr txBox="1"/>
          <p:nvPr/>
        </p:nvSpPr>
        <p:spPr>
          <a:xfrm>
            <a:off x="376239" y="684213"/>
            <a:ext cx="4392612" cy="177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08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it-IT" sz="36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Tutti i prodotti del pack lavorano in sinergia, 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99" name="Google Shape;99;p11"/>
          <p:cNvSpPr txBox="1"/>
          <p:nvPr/>
        </p:nvSpPr>
        <p:spPr>
          <a:xfrm>
            <a:off x="376239" y="2453555"/>
            <a:ext cx="4392610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it-IT" sz="17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completandosi e potenziandosi a vicenda</a:t>
            </a:r>
            <a:endParaRPr lang="en-US" sz="1700" u="none" strike="noStrike" cap="none" dirty="0">
              <a:solidFill>
                <a:schemeClr val="dk1"/>
              </a:solidFill>
              <a:latin typeface="Suisse Int'l Light" panose="020B0304000000000000" pitchFamily="34" charset="-78"/>
              <a:cs typeface="Suisse Int'l Light" panose="020B0304000000000000" pitchFamily="34" charset="-78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lang="en-US" sz="1700" dirty="0">
              <a:solidFill>
                <a:schemeClr val="dk1"/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lang="en-US" sz="1700" dirty="0">
              <a:solidFill>
                <a:schemeClr val="dk1"/>
              </a:solidFill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dirty="0"/>
          </a:p>
        </p:txBody>
      </p:sp>
      <p:sp>
        <p:nvSpPr>
          <p:cNvPr id="100" name="Google Shape;100;p11"/>
          <p:cNvSpPr txBox="1"/>
          <p:nvPr/>
        </p:nvSpPr>
        <p:spPr>
          <a:xfrm>
            <a:off x="376239" y="3138214"/>
            <a:ext cx="193086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u="none" strike="noStrike" cap="none" dirty="0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Comodo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101" name="Google Shape;101;p11"/>
          <p:cNvSpPr txBox="1"/>
          <p:nvPr/>
        </p:nvSpPr>
        <p:spPr>
          <a:xfrm>
            <a:off x="2662189" y="3138214"/>
            <a:ext cx="193086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u="none" strike="noStrike" cap="none" dirty="0" err="1">
                <a:solidFill>
                  <a:schemeClr val="dk1"/>
                </a:solidFill>
                <a:latin typeface="Suisse Int'l Light" panose="020B0304000000000000" pitchFamily="34" charset="-78"/>
                <a:cs typeface="Suisse Int'l Light" panose="020B0304000000000000" pitchFamily="34" charset="-78"/>
                <a:sym typeface="Arial"/>
              </a:rPr>
              <a:t>Efficace</a:t>
            </a:r>
            <a:endParaRPr dirty="0"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cxnSp>
        <p:nvCxnSpPr>
          <p:cNvPr id="102" name="Google Shape;102;p11"/>
          <p:cNvCxnSpPr/>
          <p:nvPr/>
        </p:nvCxnSpPr>
        <p:spPr>
          <a:xfrm>
            <a:off x="376238" y="3531940"/>
            <a:ext cx="1643062" cy="0"/>
          </a:xfrm>
          <a:prstGeom prst="straightConnector1">
            <a:avLst/>
          </a:prstGeom>
          <a:noFill/>
          <a:ln w="19050" cap="flat" cmpd="sng">
            <a:solidFill>
              <a:srgbClr val="FF499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11"/>
          <p:cNvCxnSpPr/>
          <p:nvPr/>
        </p:nvCxnSpPr>
        <p:spPr>
          <a:xfrm>
            <a:off x="2662983" y="3531940"/>
            <a:ext cx="1643062" cy="0"/>
          </a:xfrm>
          <a:prstGeom prst="straightConnector1">
            <a:avLst/>
          </a:prstGeom>
          <a:noFill/>
          <a:ln w="19050" cap="flat" cmpd="sng">
            <a:solidFill>
              <a:srgbClr val="FF499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891</Words>
  <Application>Microsoft Macintosh PowerPoint</Application>
  <PresentationFormat>Произвольный</PresentationFormat>
  <Paragraphs>138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Suisse Int'l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Oxana Oxana</dc:creator>
  <cp:lastModifiedBy>Helen Yomi</cp:lastModifiedBy>
  <cp:revision>8</cp:revision>
  <dcterms:modified xsi:type="dcterms:W3CDTF">2026-04-02T11:21:10Z</dcterms:modified>
</cp:coreProperties>
</file>